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655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788438"/>
            <a:ext cx="7556421" cy="2934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b="1" dirty="0">
                <a:solidFill>
                  <a:srgbClr val="50546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Système de Recommandation de Films</a:t>
            </a:r>
            <a:endParaRPr lang="en-US" sz="6162" dirty="0"/>
          </a:p>
        </p:txBody>
      </p:sp>
      <p:sp>
        <p:nvSpPr>
          <p:cNvPr id="6" name="Text 2"/>
          <p:cNvSpPr/>
          <p:nvPr/>
        </p:nvSpPr>
        <p:spPr>
          <a:xfrm>
            <a:off x="793790" y="5063252"/>
            <a:ext cx="75564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Ce projet vise à développer un système de recommandation de films personnalisé, basé sur les préférences des utilisateurs.</a:t>
            </a:r>
            <a:endParaRPr lang="en-US" sz="1786" dirty="0"/>
          </a:p>
        </p:txBody>
      </p:sp>
      <p:sp>
        <p:nvSpPr>
          <p:cNvPr id="7" name="Shape 3"/>
          <p:cNvSpPr/>
          <p:nvPr/>
        </p:nvSpPr>
        <p:spPr>
          <a:xfrm>
            <a:off x="793790" y="606111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10" y="6068735"/>
            <a:ext cx="347663" cy="3476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70040" y="6044208"/>
            <a:ext cx="3021568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Par Abdul Razak Drame</a:t>
            </a:r>
            <a:endParaRPr lang="en-US" sz="223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4229" y="1069896"/>
            <a:ext cx="5223272" cy="649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17"/>
              </a:lnSpc>
              <a:buNone/>
            </a:pPr>
            <a:r>
              <a:rPr lang="en-US" sz="4094" b="1" dirty="0">
                <a:solidFill>
                  <a:srgbClr val="50546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Contexte et Objectifs</a:t>
            </a:r>
            <a:endParaRPr lang="en-US" sz="4094" dirty="0"/>
          </a:p>
        </p:txBody>
      </p:sp>
      <p:sp>
        <p:nvSpPr>
          <p:cNvPr id="6" name="Text 2"/>
          <p:cNvSpPr/>
          <p:nvPr/>
        </p:nvSpPr>
        <p:spPr>
          <a:xfrm>
            <a:off x="6214229" y="2031563"/>
            <a:ext cx="7688342" cy="665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0"/>
              </a:lnSpc>
              <a:buNone/>
            </a:pPr>
            <a:r>
              <a:rPr lang="en-US" sz="1637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Le marché du streaming vidéo est en pleine expansion, avec une multitude de plateformes et de contenus disponibles.</a:t>
            </a:r>
            <a:endParaRPr lang="en-US" sz="1637" dirty="0"/>
          </a:p>
        </p:txBody>
      </p:sp>
      <p:sp>
        <p:nvSpPr>
          <p:cNvPr id="7" name="Shape 3"/>
          <p:cNvSpPr/>
          <p:nvPr/>
        </p:nvSpPr>
        <p:spPr>
          <a:xfrm>
            <a:off x="6214229" y="3164800"/>
            <a:ext cx="467797" cy="467797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8" name="Text 4"/>
          <p:cNvSpPr/>
          <p:nvPr/>
        </p:nvSpPr>
        <p:spPr>
          <a:xfrm>
            <a:off x="6387703" y="3242667"/>
            <a:ext cx="120729" cy="311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2456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456" dirty="0"/>
          </a:p>
        </p:txBody>
      </p:sp>
      <p:sp>
        <p:nvSpPr>
          <p:cNvPr id="9" name="Text 5"/>
          <p:cNvSpPr/>
          <p:nvPr/>
        </p:nvSpPr>
        <p:spPr>
          <a:xfrm>
            <a:off x="6889909" y="3164800"/>
            <a:ext cx="2599372" cy="324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9"/>
              </a:lnSpc>
              <a:buNone/>
            </a:pPr>
            <a:r>
              <a:rPr lang="en-US" sz="204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Objectif principal</a:t>
            </a:r>
            <a:endParaRPr lang="en-US" sz="2047" dirty="0"/>
          </a:p>
        </p:txBody>
      </p:sp>
      <p:sp>
        <p:nvSpPr>
          <p:cNvPr id="10" name="Text 6"/>
          <p:cNvSpPr/>
          <p:nvPr/>
        </p:nvSpPr>
        <p:spPr>
          <a:xfrm>
            <a:off x="6889909" y="3614261"/>
            <a:ext cx="3064550" cy="1331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0"/>
              </a:lnSpc>
              <a:buNone/>
            </a:pPr>
            <a:r>
              <a:rPr lang="en-US" sz="1637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Offrir une expérience personnalisée de découverte de films en utilisant un système de recommandation intelligent.</a:t>
            </a:r>
            <a:endParaRPr lang="en-US" sz="1637" dirty="0"/>
          </a:p>
        </p:txBody>
      </p:sp>
      <p:sp>
        <p:nvSpPr>
          <p:cNvPr id="11" name="Shape 7"/>
          <p:cNvSpPr/>
          <p:nvPr/>
        </p:nvSpPr>
        <p:spPr>
          <a:xfrm>
            <a:off x="10162342" y="3164800"/>
            <a:ext cx="467797" cy="467797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2" name="Text 8"/>
          <p:cNvSpPr/>
          <p:nvPr/>
        </p:nvSpPr>
        <p:spPr>
          <a:xfrm>
            <a:off x="10309384" y="3242667"/>
            <a:ext cx="173712" cy="311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2456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456" dirty="0"/>
          </a:p>
        </p:txBody>
      </p:sp>
      <p:sp>
        <p:nvSpPr>
          <p:cNvPr id="13" name="Text 9"/>
          <p:cNvSpPr/>
          <p:nvPr/>
        </p:nvSpPr>
        <p:spPr>
          <a:xfrm>
            <a:off x="10838021" y="3164800"/>
            <a:ext cx="2599372" cy="324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9"/>
              </a:lnSpc>
              <a:buNone/>
            </a:pPr>
            <a:r>
              <a:rPr lang="en-US" sz="204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Objectifs spécifiques</a:t>
            </a:r>
            <a:endParaRPr lang="en-US" sz="2047" dirty="0"/>
          </a:p>
        </p:txBody>
      </p:sp>
      <p:sp>
        <p:nvSpPr>
          <p:cNvPr id="14" name="Text 10"/>
          <p:cNvSpPr/>
          <p:nvPr/>
        </p:nvSpPr>
        <p:spPr>
          <a:xfrm>
            <a:off x="10838021" y="3614261"/>
            <a:ext cx="3064550" cy="1331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0"/>
              </a:lnSpc>
              <a:buNone/>
            </a:pPr>
            <a:r>
              <a:rPr lang="en-US" sz="1637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Développer un modèle de recommandation précis, capable de prédire les films que les utilisateurs apprécieront.</a:t>
            </a:r>
            <a:endParaRPr lang="en-US" sz="1637" dirty="0"/>
          </a:p>
        </p:txBody>
      </p:sp>
      <p:sp>
        <p:nvSpPr>
          <p:cNvPr id="15" name="Shape 11"/>
          <p:cNvSpPr/>
          <p:nvPr/>
        </p:nvSpPr>
        <p:spPr>
          <a:xfrm>
            <a:off x="6214229" y="5387102"/>
            <a:ext cx="467797" cy="467797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6" name="Text 12"/>
          <p:cNvSpPr/>
          <p:nvPr/>
        </p:nvSpPr>
        <p:spPr>
          <a:xfrm>
            <a:off x="6357818" y="5464969"/>
            <a:ext cx="180618" cy="311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2456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456" dirty="0"/>
          </a:p>
        </p:txBody>
      </p:sp>
      <p:sp>
        <p:nvSpPr>
          <p:cNvPr id="17" name="Text 13"/>
          <p:cNvSpPr/>
          <p:nvPr/>
        </p:nvSpPr>
        <p:spPr>
          <a:xfrm>
            <a:off x="6889909" y="5387102"/>
            <a:ext cx="3064550" cy="6496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9"/>
              </a:lnSpc>
              <a:buNone/>
            </a:pPr>
            <a:r>
              <a:rPr lang="en-US" sz="204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Intégration de la base de données</a:t>
            </a:r>
            <a:endParaRPr lang="en-US" sz="2047" dirty="0"/>
          </a:p>
        </p:txBody>
      </p:sp>
      <p:sp>
        <p:nvSpPr>
          <p:cNvPr id="18" name="Text 14"/>
          <p:cNvSpPr/>
          <p:nvPr/>
        </p:nvSpPr>
        <p:spPr>
          <a:xfrm>
            <a:off x="6889909" y="6161365"/>
            <a:ext cx="3064550" cy="9983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0"/>
              </a:lnSpc>
              <a:buNone/>
            </a:pPr>
            <a:r>
              <a:rPr lang="en-US" sz="1637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Stocker et gérer efficacement les données des utilisateurs et des films.</a:t>
            </a:r>
            <a:endParaRPr lang="en-US" sz="1637" dirty="0"/>
          </a:p>
        </p:txBody>
      </p:sp>
      <p:sp>
        <p:nvSpPr>
          <p:cNvPr id="19" name="Shape 15"/>
          <p:cNvSpPr/>
          <p:nvPr/>
        </p:nvSpPr>
        <p:spPr>
          <a:xfrm>
            <a:off x="10162342" y="5387102"/>
            <a:ext cx="467797" cy="467797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0" name="Text 16"/>
          <p:cNvSpPr/>
          <p:nvPr/>
        </p:nvSpPr>
        <p:spPr>
          <a:xfrm>
            <a:off x="10300335" y="5464969"/>
            <a:ext cx="191810" cy="311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2456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4</a:t>
            </a:r>
            <a:endParaRPr lang="en-US" sz="2456" dirty="0"/>
          </a:p>
        </p:txBody>
      </p:sp>
      <p:sp>
        <p:nvSpPr>
          <p:cNvPr id="21" name="Text 17"/>
          <p:cNvSpPr/>
          <p:nvPr/>
        </p:nvSpPr>
        <p:spPr>
          <a:xfrm>
            <a:off x="10838021" y="5387102"/>
            <a:ext cx="3064550" cy="6496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9"/>
              </a:lnSpc>
              <a:buNone/>
            </a:pPr>
            <a:r>
              <a:rPr lang="en-US" sz="204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Déploiement sur Streamlit</a:t>
            </a:r>
            <a:endParaRPr lang="en-US" sz="2047" dirty="0"/>
          </a:p>
        </p:txBody>
      </p:sp>
      <p:sp>
        <p:nvSpPr>
          <p:cNvPr id="22" name="Text 18"/>
          <p:cNvSpPr/>
          <p:nvPr/>
        </p:nvSpPr>
        <p:spPr>
          <a:xfrm>
            <a:off x="10838021" y="6161365"/>
            <a:ext cx="3064550" cy="9983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0"/>
              </a:lnSpc>
              <a:buNone/>
            </a:pPr>
            <a:r>
              <a:rPr lang="en-US" sz="1637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Créer une interface utilisateur intuitive et conviviale pour l'accès aux recommandations.</a:t>
            </a:r>
            <a:endParaRPr lang="en-US" sz="163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793790" y="1329452"/>
            <a:ext cx="1034057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50546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Système de Recommandation de Films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2491859"/>
            <a:ext cx="130428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Le système de recommandation utilise des algorithmes d'apprentissage automatique pour analyser les données des utilisateurs et identifier des tendances.</a:t>
            </a:r>
            <a:endParaRPr lang="en-US" sz="1786" dirty="0"/>
          </a:p>
        </p:txBody>
      </p:sp>
      <p:sp>
        <p:nvSpPr>
          <p:cNvPr id="6" name="Text 3"/>
          <p:cNvSpPr/>
          <p:nvPr/>
        </p:nvSpPr>
        <p:spPr>
          <a:xfrm>
            <a:off x="793790" y="369962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50546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Fonctionnement</a:t>
            </a:r>
            <a:endParaRPr lang="en-US" sz="2233" dirty="0"/>
          </a:p>
        </p:txBody>
      </p:sp>
      <p:sp>
        <p:nvSpPr>
          <p:cNvPr id="7" name="Text 4"/>
          <p:cNvSpPr/>
          <p:nvPr/>
        </p:nvSpPr>
        <p:spPr>
          <a:xfrm>
            <a:off x="793790" y="4280773"/>
            <a:ext cx="624470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Le système prend en compte le titre du film recherché par l'utilisateur, ainsi que ses préférences passées et les tendances de visionnage.</a:t>
            </a:r>
            <a:endParaRPr lang="en-US" sz="1786" dirty="0"/>
          </a:p>
        </p:txBody>
      </p:sp>
      <p:sp>
        <p:nvSpPr>
          <p:cNvPr id="8" name="Text 5"/>
          <p:cNvSpPr/>
          <p:nvPr/>
        </p:nvSpPr>
        <p:spPr>
          <a:xfrm>
            <a:off x="1156692" y="5573554"/>
            <a:ext cx="5881807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858"/>
              </a:lnSpc>
              <a:buSzPct val="100000"/>
              <a:buFont typeface="+mj-lt"/>
              <a:buAutoNum type="arabicPeriod"/>
            </a:pPr>
            <a:r>
              <a:rPr lang="en-US" sz="1786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Analyse du titre du film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1156692" y="6015752"/>
            <a:ext cx="5881807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858"/>
              </a:lnSpc>
              <a:buSzPct val="100000"/>
              <a:buFont typeface="+mj-lt"/>
              <a:buAutoNum type="arabicPeriod" startAt="2"/>
            </a:pPr>
            <a:r>
              <a:rPr lang="en-US" sz="1786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Recherche de films similaires</a:t>
            </a:r>
            <a:endParaRPr lang="en-US" sz="1786" dirty="0"/>
          </a:p>
        </p:txBody>
      </p:sp>
      <p:sp>
        <p:nvSpPr>
          <p:cNvPr id="10" name="Text 7"/>
          <p:cNvSpPr/>
          <p:nvPr/>
        </p:nvSpPr>
        <p:spPr>
          <a:xfrm>
            <a:off x="1156692" y="6457950"/>
            <a:ext cx="5881807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858"/>
              </a:lnSpc>
              <a:buSzPct val="100000"/>
              <a:buFont typeface="+mj-lt"/>
              <a:buAutoNum type="arabicPeriod" startAt="3"/>
            </a:pPr>
            <a:r>
              <a:rPr lang="en-US" sz="1786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Génération de recommandations personnalisées</a:t>
            </a:r>
            <a:endParaRPr lang="en-US" sz="1786" dirty="0"/>
          </a:p>
        </p:txBody>
      </p:sp>
      <p:sp>
        <p:nvSpPr>
          <p:cNvPr id="11" name="Text 8"/>
          <p:cNvSpPr/>
          <p:nvPr/>
        </p:nvSpPr>
        <p:spPr>
          <a:xfrm>
            <a:off x="7599521" y="369962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50546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Avantages</a:t>
            </a:r>
            <a:endParaRPr lang="en-US" sz="2233" dirty="0"/>
          </a:p>
        </p:txBody>
      </p:sp>
      <p:sp>
        <p:nvSpPr>
          <p:cNvPr id="12" name="Text 9"/>
          <p:cNvSpPr/>
          <p:nvPr/>
        </p:nvSpPr>
        <p:spPr>
          <a:xfrm>
            <a:off x="7599521" y="4280773"/>
            <a:ext cx="6244709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Permet aux utilisateurs de découvrir de nouveaux films en fonction de leurs goûts, facilite la navigation sur les plateformes de streaming.</a:t>
            </a:r>
            <a:endParaRPr lang="en-US" sz="178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52078" y="524470"/>
            <a:ext cx="7812643" cy="1188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80"/>
              </a:lnSpc>
              <a:buNone/>
            </a:pPr>
            <a:r>
              <a:rPr lang="en-US" sz="3744" b="1" dirty="0">
                <a:solidFill>
                  <a:srgbClr val="50546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Collecte et Prétraitement des Données</a:t>
            </a:r>
            <a:endParaRPr lang="en-US" sz="3744" dirty="0"/>
          </a:p>
        </p:txBody>
      </p:sp>
      <p:sp>
        <p:nvSpPr>
          <p:cNvPr id="6" name="Text 2"/>
          <p:cNvSpPr/>
          <p:nvPr/>
        </p:nvSpPr>
        <p:spPr>
          <a:xfrm>
            <a:off x="6152078" y="1998464"/>
            <a:ext cx="7812643" cy="912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6"/>
              </a:lnSpc>
              <a:buNone/>
            </a:pPr>
            <a:r>
              <a:rPr lang="en-US" sz="1498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Les données utilisées pour entraîner le modèle de recommandation proviennent de différentes sources, comme les bases de données de films et les données de visionnage des utilisateurs.</a:t>
            </a:r>
            <a:endParaRPr lang="en-US" sz="1498" dirty="0"/>
          </a:p>
        </p:txBody>
      </p:sp>
      <p:sp>
        <p:nvSpPr>
          <p:cNvPr id="7" name="Shape 3"/>
          <p:cNvSpPr/>
          <p:nvPr/>
        </p:nvSpPr>
        <p:spPr>
          <a:xfrm>
            <a:off x="6425565" y="3125033"/>
            <a:ext cx="23693" cy="4580096"/>
          </a:xfrm>
          <a:prstGeom prst="roundRect">
            <a:avLst>
              <a:gd name="adj" fmla="val 337158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Shape 4"/>
          <p:cNvSpPr/>
          <p:nvPr/>
        </p:nvSpPr>
        <p:spPr>
          <a:xfrm>
            <a:off x="6651308" y="3541097"/>
            <a:ext cx="665678" cy="23693"/>
          </a:xfrm>
          <a:prstGeom prst="roundRect">
            <a:avLst>
              <a:gd name="adj" fmla="val 337158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Shape 5"/>
          <p:cNvSpPr/>
          <p:nvPr/>
        </p:nvSpPr>
        <p:spPr>
          <a:xfrm>
            <a:off x="6223397" y="3338989"/>
            <a:ext cx="427911" cy="427911"/>
          </a:xfrm>
          <a:prstGeom prst="roundRect">
            <a:avLst>
              <a:gd name="adj" fmla="val 18668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 6"/>
          <p:cNvSpPr/>
          <p:nvPr/>
        </p:nvSpPr>
        <p:spPr>
          <a:xfrm>
            <a:off x="6382107" y="3410307"/>
            <a:ext cx="110490" cy="285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6"/>
              </a:lnSpc>
              <a:buNone/>
            </a:pPr>
            <a:r>
              <a:rPr lang="en-US" sz="2246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246" dirty="0"/>
          </a:p>
        </p:txBody>
      </p:sp>
      <p:sp>
        <p:nvSpPr>
          <p:cNvPr id="11" name="Text 7"/>
          <p:cNvSpPr/>
          <p:nvPr/>
        </p:nvSpPr>
        <p:spPr>
          <a:xfrm>
            <a:off x="7483435" y="3315176"/>
            <a:ext cx="2402919" cy="2971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0"/>
              </a:lnSpc>
              <a:buNone/>
            </a:pPr>
            <a:r>
              <a:rPr lang="en-US" sz="1872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Collecte des données</a:t>
            </a:r>
            <a:endParaRPr lang="en-US" sz="1872" dirty="0"/>
          </a:p>
        </p:txBody>
      </p:sp>
      <p:sp>
        <p:nvSpPr>
          <p:cNvPr id="12" name="Text 8"/>
          <p:cNvSpPr/>
          <p:nvPr/>
        </p:nvSpPr>
        <p:spPr>
          <a:xfrm>
            <a:off x="7483435" y="3726418"/>
            <a:ext cx="6481286" cy="608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96"/>
              </a:lnSpc>
              <a:buNone/>
            </a:pPr>
            <a:r>
              <a:rPr lang="en-US" sz="1498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Récupération des données de films et d'utilisateurs à partir de sources externes et de bases de données.</a:t>
            </a:r>
            <a:endParaRPr lang="en-US" sz="1498" dirty="0"/>
          </a:p>
        </p:txBody>
      </p:sp>
      <p:sp>
        <p:nvSpPr>
          <p:cNvPr id="13" name="Shape 9"/>
          <p:cNvSpPr/>
          <p:nvPr/>
        </p:nvSpPr>
        <p:spPr>
          <a:xfrm>
            <a:off x="6651308" y="5131177"/>
            <a:ext cx="665678" cy="23693"/>
          </a:xfrm>
          <a:prstGeom prst="roundRect">
            <a:avLst>
              <a:gd name="adj" fmla="val 337158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Shape 10"/>
          <p:cNvSpPr/>
          <p:nvPr/>
        </p:nvSpPr>
        <p:spPr>
          <a:xfrm>
            <a:off x="6223397" y="4929068"/>
            <a:ext cx="427911" cy="427911"/>
          </a:xfrm>
          <a:prstGeom prst="roundRect">
            <a:avLst>
              <a:gd name="adj" fmla="val 18668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5" name="Text 11"/>
          <p:cNvSpPr/>
          <p:nvPr/>
        </p:nvSpPr>
        <p:spPr>
          <a:xfrm>
            <a:off x="6357818" y="5000387"/>
            <a:ext cx="158948" cy="285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6"/>
              </a:lnSpc>
              <a:buNone/>
            </a:pPr>
            <a:r>
              <a:rPr lang="en-US" sz="2246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246" dirty="0"/>
          </a:p>
        </p:txBody>
      </p:sp>
      <p:sp>
        <p:nvSpPr>
          <p:cNvPr id="16" name="Text 12"/>
          <p:cNvSpPr/>
          <p:nvPr/>
        </p:nvSpPr>
        <p:spPr>
          <a:xfrm>
            <a:off x="7483435" y="4905256"/>
            <a:ext cx="2634377" cy="2971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0"/>
              </a:lnSpc>
              <a:buNone/>
            </a:pPr>
            <a:r>
              <a:rPr lang="en-US" sz="1872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Nettoyage des données</a:t>
            </a:r>
            <a:endParaRPr lang="en-US" sz="1872" dirty="0"/>
          </a:p>
        </p:txBody>
      </p:sp>
      <p:sp>
        <p:nvSpPr>
          <p:cNvPr id="17" name="Text 13"/>
          <p:cNvSpPr/>
          <p:nvPr/>
        </p:nvSpPr>
        <p:spPr>
          <a:xfrm>
            <a:off x="7483435" y="5316498"/>
            <a:ext cx="6481286" cy="608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96"/>
              </a:lnSpc>
              <a:buNone/>
            </a:pPr>
            <a:r>
              <a:rPr lang="en-US" sz="1498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Identification et suppression des données manquantes, des erreurs et des incohérences.</a:t>
            </a:r>
            <a:endParaRPr lang="en-US" sz="1498" dirty="0"/>
          </a:p>
        </p:txBody>
      </p:sp>
      <p:sp>
        <p:nvSpPr>
          <p:cNvPr id="18" name="Shape 14"/>
          <p:cNvSpPr/>
          <p:nvPr/>
        </p:nvSpPr>
        <p:spPr>
          <a:xfrm>
            <a:off x="6651308" y="6721257"/>
            <a:ext cx="665678" cy="23693"/>
          </a:xfrm>
          <a:prstGeom prst="roundRect">
            <a:avLst>
              <a:gd name="adj" fmla="val 337158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Shape 15"/>
          <p:cNvSpPr/>
          <p:nvPr/>
        </p:nvSpPr>
        <p:spPr>
          <a:xfrm>
            <a:off x="6223397" y="6519148"/>
            <a:ext cx="427911" cy="427911"/>
          </a:xfrm>
          <a:prstGeom prst="roundRect">
            <a:avLst>
              <a:gd name="adj" fmla="val 18668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0" name="Text 16"/>
          <p:cNvSpPr/>
          <p:nvPr/>
        </p:nvSpPr>
        <p:spPr>
          <a:xfrm>
            <a:off x="6354723" y="6590467"/>
            <a:ext cx="165259" cy="285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6"/>
              </a:lnSpc>
              <a:buNone/>
            </a:pPr>
            <a:r>
              <a:rPr lang="en-US" sz="2246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246" dirty="0"/>
          </a:p>
        </p:txBody>
      </p:sp>
      <p:sp>
        <p:nvSpPr>
          <p:cNvPr id="21" name="Text 17"/>
          <p:cNvSpPr/>
          <p:nvPr/>
        </p:nvSpPr>
        <p:spPr>
          <a:xfrm>
            <a:off x="7483435" y="6495336"/>
            <a:ext cx="2787729" cy="2971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0"/>
              </a:lnSpc>
              <a:buNone/>
            </a:pPr>
            <a:r>
              <a:rPr lang="en-US" sz="1872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Préparation des données</a:t>
            </a:r>
            <a:endParaRPr lang="en-US" sz="1872" dirty="0"/>
          </a:p>
        </p:txBody>
      </p:sp>
      <p:sp>
        <p:nvSpPr>
          <p:cNvPr id="22" name="Text 18"/>
          <p:cNvSpPr/>
          <p:nvPr/>
        </p:nvSpPr>
        <p:spPr>
          <a:xfrm>
            <a:off x="7483435" y="6906578"/>
            <a:ext cx="6481286" cy="608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96"/>
              </a:lnSpc>
              <a:buNone/>
            </a:pPr>
            <a:r>
              <a:rPr lang="en-US" sz="1498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Transformation des données brutes en un format adapté au modèle de recommandation.</a:t>
            </a:r>
            <a:endParaRPr lang="en-US" sz="149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3543" y="730806"/>
            <a:ext cx="7696914" cy="12920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87"/>
              </a:lnSpc>
              <a:buNone/>
            </a:pPr>
            <a:r>
              <a:rPr lang="en-US" sz="4069" b="1" dirty="0">
                <a:solidFill>
                  <a:srgbClr val="50546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Développement du Modèle de Recommandation</a:t>
            </a:r>
            <a:endParaRPr lang="en-US" sz="4069" dirty="0"/>
          </a:p>
        </p:txBody>
      </p:sp>
      <p:sp>
        <p:nvSpPr>
          <p:cNvPr id="6" name="Text 2"/>
          <p:cNvSpPr/>
          <p:nvPr/>
        </p:nvSpPr>
        <p:spPr>
          <a:xfrm>
            <a:off x="723543" y="2332911"/>
            <a:ext cx="7696914" cy="661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4"/>
              </a:lnSpc>
              <a:buNone/>
            </a:pPr>
            <a:r>
              <a:rPr lang="en-US" sz="1628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Le modèle de recommandation est développé en utilisant des techniques d'apprentissage automatique.</a:t>
            </a:r>
            <a:endParaRPr lang="en-US" sz="1628" dirty="0"/>
          </a:p>
        </p:txBody>
      </p:sp>
      <p:sp>
        <p:nvSpPr>
          <p:cNvPr id="7" name="Shape 3"/>
          <p:cNvSpPr/>
          <p:nvPr/>
        </p:nvSpPr>
        <p:spPr>
          <a:xfrm>
            <a:off x="723543" y="3226713"/>
            <a:ext cx="3745111" cy="2528649"/>
          </a:xfrm>
          <a:prstGeom prst="roundRect">
            <a:avLst>
              <a:gd name="adj" fmla="val 343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8" name="Text 4"/>
          <p:cNvSpPr/>
          <p:nvPr/>
        </p:nvSpPr>
        <p:spPr>
          <a:xfrm>
            <a:off x="937855" y="3441025"/>
            <a:ext cx="2584013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3"/>
              </a:lnSpc>
              <a:buNone/>
            </a:pPr>
            <a:r>
              <a:rPr lang="en-US" sz="2035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Choix du modèle</a:t>
            </a:r>
            <a:endParaRPr lang="en-US" sz="2035" dirty="0"/>
          </a:p>
        </p:txBody>
      </p:sp>
      <p:sp>
        <p:nvSpPr>
          <p:cNvPr id="9" name="Text 5"/>
          <p:cNvSpPr/>
          <p:nvPr/>
        </p:nvSpPr>
        <p:spPr>
          <a:xfrm>
            <a:off x="937855" y="3887867"/>
            <a:ext cx="3316486" cy="13225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4"/>
              </a:lnSpc>
              <a:buNone/>
            </a:pPr>
            <a:r>
              <a:rPr lang="en-US" sz="1628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Sélection d'un modèle d'apprentissage automatique approprié pour la prédiction des films à recommander.</a:t>
            </a:r>
            <a:endParaRPr lang="en-US" sz="1628" dirty="0"/>
          </a:p>
        </p:txBody>
      </p:sp>
      <p:sp>
        <p:nvSpPr>
          <p:cNvPr id="10" name="Shape 6"/>
          <p:cNvSpPr/>
          <p:nvPr/>
        </p:nvSpPr>
        <p:spPr>
          <a:xfrm>
            <a:off x="4675346" y="3226713"/>
            <a:ext cx="3745111" cy="2528649"/>
          </a:xfrm>
          <a:prstGeom prst="roundRect">
            <a:avLst>
              <a:gd name="adj" fmla="val 343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1" name="Text 7"/>
          <p:cNvSpPr/>
          <p:nvPr/>
        </p:nvSpPr>
        <p:spPr>
          <a:xfrm>
            <a:off x="4889659" y="3441025"/>
            <a:ext cx="3017044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3"/>
              </a:lnSpc>
              <a:buNone/>
            </a:pPr>
            <a:r>
              <a:rPr lang="en-US" sz="2035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Entraînement du modèle</a:t>
            </a:r>
            <a:endParaRPr lang="en-US" sz="2035" dirty="0"/>
          </a:p>
        </p:txBody>
      </p:sp>
      <p:sp>
        <p:nvSpPr>
          <p:cNvPr id="12" name="Text 8"/>
          <p:cNvSpPr/>
          <p:nvPr/>
        </p:nvSpPr>
        <p:spPr>
          <a:xfrm>
            <a:off x="4889659" y="3887867"/>
            <a:ext cx="3316486" cy="16531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4"/>
              </a:lnSpc>
              <a:buNone/>
            </a:pPr>
            <a:r>
              <a:rPr lang="en-US" sz="1628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Utilisation des données préparées pour entraîner le modèle et lui permettre d'apprendre les relations entre les films et les utilisateurs.</a:t>
            </a:r>
            <a:endParaRPr lang="en-US" sz="1628" dirty="0"/>
          </a:p>
        </p:txBody>
      </p:sp>
      <p:sp>
        <p:nvSpPr>
          <p:cNvPr id="13" name="Shape 9"/>
          <p:cNvSpPr/>
          <p:nvPr/>
        </p:nvSpPr>
        <p:spPr>
          <a:xfrm>
            <a:off x="723543" y="5962055"/>
            <a:ext cx="7696914" cy="1536740"/>
          </a:xfrm>
          <a:prstGeom prst="roundRect">
            <a:avLst>
              <a:gd name="adj" fmla="val 5650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4" name="Text 10"/>
          <p:cNvSpPr/>
          <p:nvPr/>
        </p:nvSpPr>
        <p:spPr>
          <a:xfrm>
            <a:off x="937855" y="6176367"/>
            <a:ext cx="2606754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3"/>
              </a:lnSpc>
              <a:buNone/>
            </a:pPr>
            <a:r>
              <a:rPr lang="en-US" sz="2035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Évaluation du modèle</a:t>
            </a:r>
            <a:endParaRPr lang="en-US" sz="2035" dirty="0"/>
          </a:p>
        </p:txBody>
      </p:sp>
      <p:sp>
        <p:nvSpPr>
          <p:cNvPr id="15" name="Text 11"/>
          <p:cNvSpPr/>
          <p:nvPr/>
        </p:nvSpPr>
        <p:spPr>
          <a:xfrm>
            <a:off x="937855" y="6623209"/>
            <a:ext cx="7268289" cy="661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4"/>
              </a:lnSpc>
              <a:buNone/>
            </a:pPr>
            <a:r>
              <a:rPr lang="en-US" sz="1628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Mesure de la performance du modèle en utilisant des indicateurs pertinents pour la recommandation de films.</a:t>
            </a:r>
            <a:endParaRPr lang="en-US" sz="162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3172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9379" y="588764"/>
            <a:ext cx="6647974" cy="669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69"/>
              </a:lnSpc>
              <a:buNone/>
            </a:pPr>
            <a:r>
              <a:rPr lang="en-US" sz="4215" b="1" dirty="0">
                <a:solidFill>
                  <a:srgbClr val="50546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Déploiement sur Streamlit</a:t>
            </a:r>
            <a:endParaRPr lang="en-US" sz="4215" dirty="0"/>
          </a:p>
        </p:txBody>
      </p:sp>
      <p:sp>
        <p:nvSpPr>
          <p:cNvPr id="6" name="Text 2"/>
          <p:cNvSpPr/>
          <p:nvPr/>
        </p:nvSpPr>
        <p:spPr>
          <a:xfrm>
            <a:off x="749379" y="1579007"/>
            <a:ext cx="7645241" cy="6853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8"/>
              </a:lnSpc>
              <a:buNone/>
            </a:pPr>
            <a:r>
              <a:rPr lang="en-US" sz="1686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L'interface utilisateur du système de recommandation est développée sur Streamlit.</a:t>
            </a:r>
            <a:endParaRPr lang="en-US" sz="1686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79" y="2505194"/>
            <a:ext cx="1070610" cy="17130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41101" y="2719268"/>
            <a:ext cx="2676644" cy="334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35"/>
              </a:lnSpc>
              <a:buNone/>
            </a:pPr>
            <a:r>
              <a:rPr lang="en-US" sz="2108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Choix de Streamlit</a:t>
            </a:r>
            <a:endParaRPr lang="en-US" sz="2108" dirty="0"/>
          </a:p>
        </p:txBody>
      </p:sp>
      <p:sp>
        <p:nvSpPr>
          <p:cNvPr id="9" name="Text 4"/>
          <p:cNvSpPr/>
          <p:nvPr/>
        </p:nvSpPr>
        <p:spPr>
          <a:xfrm>
            <a:off x="2141101" y="3182303"/>
            <a:ext cx="6253520" cy="6853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8"/>
              </a:lnSpc>
              <a:buNone/>
            </a:pPr>
            <a:r>
              <a:rPr lang="en-US" sz="1686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Streamlit est un framework Python conçu pour créer des applications web interactives.</a:t>
            </a:r>
            <a:endParaRPr lang="en-US" sz="1686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79" y="4218265"/>
            <a:ext cx="1070610" cy="17130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41101" y="4432340"/>
            <a:ext cx="3714750" cy="334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35"/>
              </a:lnSpc>
              <a:buNone/>
            </a:pPr>
            <a:r>
              <a:rPr lang="en-US" sz="2108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Développement de l'interface</a:t>
            </a:r>
            <a:endParaRPr lang="en-US" sz="2108" dirty="0"/>
          </a:p>
        </p:txBody>
      </p:sp>
      <p:sp>
        <p:nvSpPr>
          <p:cNvPr id="12" name="Text 6"/>
          <p:cNvSpPr/>
          <p:nvPr/>
        </p:nvSpPr>
        <p:spPr>
          <a:xfrm>
            <a:off x="2141101" y="4895374"/>
            <a:ext cx="6253520" cy="6853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8"/>
              </a:lnSpc>
              <a:buNone/>
            </a:pPr>
            <a:r>
              <a:rPr lang="en-US" sz="1686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Création d'une interface utilisateur intuitive pour la recherche de films et l'affichage des recommandations.</a:t>
            </a:r>
            <a:endParaRPr lang="en-US" sz="1686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79" y="5931337"/>
            <a:ext cx="1070610" cy="171307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41101" y="6145411"/>
            <a:ext cx="3589020" cy="334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35"/>
              </a:lnSpc>
              <a:buNone/>
            </a:pPr>
            <a:r>
              <a:rPr lang="en-US" sz="2108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Déploiement de l'application</a:t>
            </a:r>
            <a:endParaRPr lang="en-US" sz="2108" dirty="0"/>
          </a:p>
        </p:txBody>
      </p:sp>
      <p:sp>
        <p:nvSpPr>
          <p:cNvPr id="15" name="Text 8"/>
          <p:cNvSpPr/>
          <p:nvPr/>
        </p:nvSpPr>
        <p:spPr>
          <a:xfrm>
            <a:off x="2141101" y="6608445"/>
            <a:ext cx="6253520" cy="6853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8"/>
              </a:lnSpc>
              <a:buNone/>
            </a:pPr>
            <a:r>
              <a:rPr lang="en-US" sz="1686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Publication de l'application Streamlit sur un serveur web accessible aux utilisateurs.</a:t>
            </a:r>
            <a:endParaRPr lang="en-US" sz="168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496627"/>
            <a:ext cx="11060073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50546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Intégration de la Base de Données MySQL</a:t>
            </a:r>
            <a:endParaRPr lang="en-US" sz="4465" dirty="0"/>
          </a:p>
        </p:txBody>
      </p:sp>
      <p:sp>
        <p:nvSpPr>
          <p:cNvPr id="6" name="Text 2"/>
          <p:cNvSpPr/>
          <p:nvPr/>
        </p:nvSpPr>
        <p:spPr>
          <a:xfrm>
            <a:off x="793790" y="4545568"/>
            <a:ext cx="130428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La base de données MySQL est utilisée pour stocker et gérer les données des utilisateurs, des films et des recommandations.</a:t>
            </a:r>
            <a:endParaRPr lang="en-US" sz="1786" dirty="0"/>
          </a:p>
        </p:txBody>
      </p:sp>
      <p:sp>
        <p:nvSpPr>
          <p:cNvPr id="7" name="Shape 3"/>
          <p:cNvSpPr/>
          <p:nvPr/>
        </p:nvSpPr>
        <p:spPr>
          <a:xfrm>
            <a:off x="793790" y="5163622"/>
            <a:ext cx="13042821" cy="2404586"/>
          </a:xfrm>
          <a:prstGeom prst="roundRect">
            <a:avLst>
              <a:gd name="adj" fmla="val 396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8" name="Shape 4"/>
          <p:cNvSpPr/>
          <p:nvPr/>
        </p:nvSpPr>
        <p:spPr>
          <a:xfrm>
            <a:off x="801410" y="5171242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5"/>
          <p:cNvSpPr/>
          <p:nvPr/>
        </p:nvSpPr>
        <p:spPr>
          <a:xfrm>
            <a:off x="1028224" y="5314950"/>
            <a:ext cx="60563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Avantages de MySQL</a:t>
            </a:r>
            <a:endParaRPr lang="en-US" sz="1786" dirty="0"/>
          </a:p>
        </p:txBody>
      </p:sp>
      <p:sp>
        <p:nvSpPr>
          <p:cNvPr id="10" name="Text 6"/>
          <p:cNvSpPr/>
          <p:nvPr/>
        </p:nvSpPr>
        <p:spPr>
          <a:xfrm>
            <a:off x="7545824" y="5314950"/>
            <a:ext cx="60563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Système de gestion de bases de données relationnelles (SGBDR) open source, fiable et performant.</a:t>
            </a:r>
            <a:endParaRPr lang="en-US" sz="1786" dirty="0"/>
          </a:p>
        </p:txBody>
      </p:sp>
      <p:sp>
        <p:nvSpPr>
          <p:cNvPr id="11" name="Shape 7"/>
          <p:cNvSpPr/>
          <p:nvPr/>
        </p:nvSpPr>
        <p:spPr>
          <a:xfrm>
            <a:off x="801410" y="6184463"/>
            <a:ext cx="130275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8"/>
          <p:cNvSpPr/>
          <p:nvPr/>
        </p:nvSpPr>
        <p:spPr>
          <a:xfrm>
            <a:off x="1028224" y="6328172"/>
            <a:ext cx="60563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Fonctionnalités</a:t>
            </a:r>
            <a:endParaRPr lang="en-US" sz="1786" dirty="0"/>
          </a:p>
        </p:txBody>
      </p:sp>
      <p:sp>
        <p:nvSpPr>
          <p:cNvPr id="13" name="Text 9"/>
          <p:cNvSpPr/>
          <p:nvPr/>
        </p:nvSpPr>
        <p:spPr>
          <a:xfrm>
            <a:off x="7545824" y="6328172"/>
            <a:ext cx="6056352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Stockage et gestion des données, intégration avec l'application Streamlit, requêtes SQL pour l'accès aux données.</a:t>
            </a:r>
            <a:endParaRPr lang="en-US" sz="178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957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8738" y="481132"/>
            <a:ext cx="5582007" cy="546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06"/>
              </a:lnSpc>
              <a:buNone/>
            </a:pPr>
            <a:r>
              <a:rPr lang="en-US" sz="3445" b="1" dirty="0">
                <a:solidFill>
                  <a:srgbClr val="50546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Conclusion et Perspectives</a:t>
            </a:r>
            <a:endParaRPr lang="en-US" sz="3445" dirty="0"/>
          </a:p>
        </p:txBody>
      </p:sp>
      <p:sp>
        <p:nvSpPr>
          <p:cNvPr id="6" name="Text 2"/>
          <p:cNvSpPr/>
          <p:nvPr/>
        </p:nvSpPr>
        <p:spPr>
          <a:xfrm>
            <a:off x="6098738" y="1290280"/>
            <a:ext cx="7919323" cy="5600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04"/>
              </a:lnSpc>
              <a:buNone/>
            </a:pPr>
            <a:r>
              <a:rPr lang="en-US" sz="1378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Le système de recommandation de films développé dans ce projet offre une solution innovante et efficace pour la découverte de films.</a:t>
            </a:r>
            <a:endParaRPr lang="en-US" sz="137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738" y="2047161"/>
            <a:ext cx="437436" cy="43743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8738" y="2659499"/>
            <a:ext cx="2295287" cy="273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3"/>
              </a:lnSpc>
              <a:buNone/>
            </a:pPr>
            <a:r>
              <a:rPr lang="en-US" sz="1722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Amélioration continue</a:t>
            </a:r>
            <a:endParaRPr lang="en-US" sz="1722" dirty="0"/>
          </a:p>
        </p:txBody>
      </p:sp>
      <p:sp>
        <p:nvSpPr>
          <p:cNvPr id="9" name="Text 4"/>
          <p:cNvSpPr/>
          <p:nvPr/>
        </p:nvSpPr>
        <p:spPr>
          <a:xfrm>
            <a:off x="6098738" y="3037761"/>
            <a:ext cx="7919323" cy="5600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04"/>
              </a:lnSpc>
              <a:buNone/>
            </a:pPr>
            <a:r>
              <a:rPr lang="en-US" sz="1378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Intégration de nouvelles fonctionnalités pour améliorer la précision des recommandations et l'expérience utilisateur.</a:t>
            </a:r>
            <a:endParaRPr lang="en-US" sz="137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8738" y="4122658"/>
            <a:ext cx="437436" cy="4374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8738" y="4734997"/>
            <a:ext cx="3451027" cy="273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3"/>
              </a:lnSpc>
              <a:buNone/>
            </a:pPr>
            <a:r>
              <a:rPr lang="en-US" sz="1722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Exploration de nouvelles données</a:t>
            </a:r>
            <a:endParaRPr lang="en-US" sz="1722" dirty="0"/>
          </a:p>
        </p:txBody>
      </p:sp>
      <p:sp>
        <p:nvSpPr>
          <p:cNvPr id="12" name="Text 6"/>
          <p:cNvSpPr/>
          <p:nvPr/>
        </p:nvSpPr>
        <p:spPr>
          <a:xfrm>
            <a:off x="6098738" y="5113258"/>
            <a:ext cx="7919323" cy="5600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04"/>
              </a:lnSpc>
              <a:buNone/>
            </a:pPr>
            <a:r>
              <a:rPr lang="en-US" sz="1378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Utilisation de données supplémentaires, comme les notes des utilisateurs, pour enrichir le modèle de recommandation.</a:t>
            </a:r>
            <a:endParaRPr lang="en-US" sz="1378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8738" y="6198156"/>
            <a:ext cx="437436" cy="43743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98738" y="6810494"/>
            <a:ext cx="2254687" cy="273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3"/>
              </a:lnSpc>
              <a:buNone/>
            </a:pPr>
            <a:r>
              <a:rPr lang="en-US" sz="1722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Extension du système</a:t>
            </a:r>
            <a:endParaRPr lang="en-US" sz="1722" dirty="0"/>
          </a:p>
        </p:txBody>
      </p:sp>
      <p:sp>
        <p:nvSpPr>
          <p:cNvPr id="15" name="Text 8"/>
          <p:cNvSpPr/>
          <p:nvPr/>
        </p:nvSpPr>
        <p:spPr>
          <a:xfrm>
            <a:off x="6098738" y="7188756"/>
            <a:ext cx="7919323" cy="5600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04"/>
              </a:lnSpc>
              <a:buNone/>
            </a:pPr>
            <a:r>
              <a:rPr lang="en-US" sz="1378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Étendre le système de recommandation à d'autres types de contenu, comme les séries télévisées ou les documentaires.</a:t>
            </a:r>
            <a:endParaRPr lang="en-US" sz="137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607</Words>
  <Application>Microsoft Office PowerPoint</Application>
  <PresentationFormat>Personnalisé</PresentationFormat>
  <Paragraphs>75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1" baseType="lpstr">
      <vt:lpstr>Arial</vt:lpstr>
      <vt:lpstr>Instrument Sans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Abdoul Razak D Drame</cp:lastModifiedBy>
  <cp:revision>2</cp:revision>
  <dcterms:created xsi:type="dcterms:W3CDTF">2024-07-19T12:12:25Z</dcterms:created>
  <dcterms:modified xsi:type="dcterms:W3CDTF">2024-07-19T21:45:41Z</dcterms:modified>
</cp:coreProperties>
</file>